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58" r:id="rId5"/>
    <p:sldId id="265" r:id="rId6"/>
    <p:sldId id="296" r:id="rId7"/>
    <p:sldId id="297" r:id="rId8"/>
    <p:sldId id="282" r:id="rId9"/>
    <p:sldId id="283" r:id="rId10"/>
    <p:sldId id="285" r:id="rId11"/>
    <p:sldId id="290" r:id="rId12"/>
    <p:sldId id="286" r:id="rId13"/>
    <p:sldId id="298" r:id="rId14"/>
    <p:sldId id="299" r:id="rId15"/>
    <p:sldId id="287" r:id="rId16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8.png"/><Relationship Id="rId13" Type="http://schemas.openxmlformats.org/officeDocument/2006/relationships/image" Target="../media/image7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/>
          <p:cNvPicPr/>
          <p:nvPr/>
        </p:nvPicPr>
        <p:blipFill>
          <a:blip r:embed="rId13"/>
          <a:stretch>
            <a:fillRect/>
          </a:stretch>
        </p:blipFill>
        <p:spPr>
          <a:xfrm>
            <a:off x="1800" y="-241200"/>
            <a:ext cx="12205080" cy="70956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334800"/>
            <a:ext cx="9143640" cy="13978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Clique para editar o formato do texto do títuloClick to edit Master title style</a:t>
            </a:r>
          </a:p>
        </p:txBody>
      </p:sp>
      <p:pic>
        <p:nvPicPr>
          <p:cNvPr id="3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9109080" y="5119920"/>
            <a:ext cx="1388880" cy="44100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Clique para editar o formato do texto da estrutura de tópicos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2.º Nível da estrutura de tópicos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3.º Nível da estrutura de tópicos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4.º Nível da estrutura de tópicos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5.º Nível da estrutura de tópicos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6.º Nível da estrutura de tópicos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/>
          <p:cNvPicPr/>
          <p:nvPr/>
        </p:nvPicPr>
        <p:blipFill>
          <a:blip r:embed="rId13"/>
          <a:srcRect b="13858"/>
          <a:stretch>
            <a:fillRect/>
          </a:stretch>
        </p:blipFill>
        <p:spPr>
          <a:xfrm>
            <a:off x="-45720" y="-36195"/>
            <a:ext cx="12252325" cy="6902615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 Light"/>
              </a:rPr>
              <a:t>Clique para editar o formato do texto do títuloClick to edit Master title style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Clique para editar o formato do texto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2.º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3.º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4.º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5.º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6.º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7.º Nível da estrutura de tópicosClick to edit Master text styles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Second level</a:t>
            </a:r>
            <a:endParaRPr lang="en-US" sz="2400">
              <a:solidFill>
                <a:srgbClr val="FFFFFF"/>
              </a:solidFill>
              <a:latin typeface="Calibri"/>
            </a:endParaRPr>
          </a:p>
          <a:p>
            <a:pPr lvl="2">
              <a:lnSpc>
                <a:spcPct val="100000"/>
              </a:lnSpc>
              <a:buFont typeface="Arial" charset="0"/>
              <a:buChar char="•"/>
            </a:pPr>
            <a:r>
              <a:rPr lang="en-US" sz="2000">
                <a:solidFill>
                  <a:srgbClr val="FFFFFF"/>
                </a:solidFill>
                <a:latin typeface="Calibri"/>
              </a:rPr>
              <a:t>Third level</a:t>
            </a:r>
            <a:endParaRPr lang="en-US" sz="2000">
              <a:solidFill>
                <a:srgbClr val="FFFFFF"/>
              </a:solidFill>
              <a:latin typeface="Calibri"/>
            </a:endParaRPr>
          </a:p>
          <a:p>
            <a:pPr lvl="3">
              <a:lnSpc>
                <a:spcPct val="100000"/>
              </a:lnSpc>
              <a:buFont typeface="Arial" charset="0"/>
              <a:buChar char="•"/>
            </a:pPr>
            <a:r>
              <a:rPr lang="en-US">
                <a:solidFill>
                  <a:srgbClr val="FFFFFF"/>
                </a:solidFill>
                <a:latin typeface="Calibri"/>
              </a:rPr>
              <a:t>Fourth level</a:t>
            </a:r>
            <a:endParaRPr lang="en-US">
              <a:solidFill>
                <a:srgbClr val="FFFFFF"/>
              </a:solidFill>
              <a:latin typeface="Calibri"/>
            </a:endParaRPr>
          </a:p>
          <a:p>
            <a:pPr lvl="4">
              <a:lnSpc>
                <a:spcPct val="100000"/>
              </a:lnSpc>
              <a:buFont typeface="Arial" charset="0"/>
              <a:buChar char="•"/>
            </a:pPr>
            <a:r>
              <a:rPr lang="en-US">
                <a:solidFill>
                  <a:srgbClr val="FFFFFF"/>
                </a:solidFill>
                <a:latin typeface="Calibri"/>
              </a:rPr>
              <a:t>Fifth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/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/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/>
        </p:txBody>
      </p:sp>
      <p:pic>
        <p:nvPicPr>
          <p:cNvPr id="44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10685160" y="345600"/>
            <a:ext cx="1388880" cy="441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GIF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334800"/>
            <a:ext cx="9143640" cy="13978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'</a:t>
            </a:r>
          </a:p>
        </p:txBody>
      </p:sp>
      <p:sp>
        <p:nvSpPr>
          <p:cNvPr id="122" name="TextShape 2"/>
          <p:cNvSpPr txBox="1"/>
          <p:nvPr/>
        </p:nvSpPr>
        <p:spPr>
          <a:xfrm>
            <a:off x="1600920" y="6207840"/>
            <a:ext cx="9143640" cy="528120"/>
          </a:xfrm>
          <a:prstGeom prst="rect">
            <a:avLst/>
          </a:prstGeom>
        </p:spPr>
        <p:txBody>
          <a:bodyPr/>
          <a:p>
            <a:pPr algn="ctr"/>
          </a:p>
        </p:txBody>
      </p:sp>
      <p:pic>
        <p:nvPicPr>
          <p:cNvPr id="123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0080" y="-15120"/>
            <a:ext cx="12230280" cy="6879240"/>
          </a:xfrm>
          <a:prstGeom prst="rect">
            <a:avLst/>
          </a:prstGeom>
          <a:ln>
            <a:noFill/>
          </a:ln>
        </p:spPr>
      </p:pic>
      <p:pic>
        <p:nvPicPr>
          <p:cNvPr id="124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9118080" y="5231160"/>
            <a:ext cx="1388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Animation-delay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Essa propriedade define o tempo de duração da transição em segundos.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2087880"/>
            <a:ext cx="5857240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Animation-direction	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Essa propriedade define o tempo de duração da transição em segundos.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480" y="2640330"/>
            <a:ext cx="6278880" cy="3993515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1543050" y="2926715"/>
          <a:ext cx="3154680" cy="219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6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Valores</a:t>
                      </a:r>
                      <a:endParaRPr lang="x-none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normal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reverse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alternate</a:t>
                      </a:r>
                    </a:p>
                  </a:txBody>
                  <a:tcPr/>
                </a:tc>
              </a:tr>
              <a:tr h="734060">
                <a:tc>
                  <a:txBody>
                    <a:bodyPr/>
                    <a:p>
                      <a:pPr>
                        <a:buNone/>
                      </a:pPr>
                      <a:r>
                        <a:t>alternate-reverse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Animation-play-state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A propriedade de animação-play-state especifica se a animação está em execução ou em pausa.</a:t>
            </a:r>
            <a:endParaRPr lang="pt-BR" altLang="en-US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681355" y="2447290"/>
          <a:ext cx="3154680" cy="219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6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Valores</a:t>
                      </a:r>
                      <a:endParaRPr lang="x-none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paused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running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7335" y="2512060"/>
            <a:ext cx="1000125" cy="1000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35" y="2479675"/>
            <a:ext cx="6800215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Animation-timing-function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2645" y="1521460"/>
            <a:ext cx="10735310" cy="2895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000">
                <a:solidFill>
                  <a:schemeClr val="bg1"/>
                </a:solidFill>
              </a:rPr>
              <a:t>Essa propriedade define a forma como a transição progride no tempo. Os valores possíveis para essa propriedade são:</a:t>
            </a:r>
            <a:endParaRPr lang="pt-BR" altLang="en-US" sz="2000">
              <a:solidFill>
                <a:schemeClr val="bg1"/>
              </a:solidFill>
            </a:endParaRPr>
          </a:p>
          <a:p>
            <a:endParaRPr lang="pt-BR" altLang="en-US" sz="24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linear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ease-in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ease-out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ease-in-out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bezier-cubic</a:t>
            </a:r>
            <a:endParaRPr lang="pt-BR" altLang="en-US" sz="20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" y="4447540"/>
            <a:ext cx="8218805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75" y="3018790"/>
            <a:ext cx="25146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2949575"/>
            <a:ext cx="5402580" cy="139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</a:rPr>
              <a:t>Animations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170" y="1728470"/>
            <a:ext cx="8628380" cy="4761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Animations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390" y="1607185"/>
            <a:ext cx="1171448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pt-BR">
                <a:solidFill>
                  <a:schemeClr val="bg1"/>
                </a:solidFill>
              </a:rPr>
              <a:t>Permite animar elementos do html sem utilização de javascript.</a:t>
            </a:r>
            <a:endParaRPr lang="x-none" altLang="pt-BR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>
                <a:solidFill>
                  <a:schemeClr val="bg1"/>
                </a:solidFill>
                <a:sym typeface="+mn-ea"/>
              </a:rPr>
              <a:t>Uma animaçao permite mudar um estilo para outro.</a:t>
            </a:r>
            <a:endParaRPr lang="x-none" altLang="pt-BR">
              <a:solidFill>
                <a:schemeClr val="bg1"/>
              </a:solidFill>
            </a:endParaRPr>
          </a:p>
          <a:p>
            <a:pPr lvl="0" indent="0">
              <a:buFont typeface="Arial" charset="0"/>
              <a:buNone/>
            </a:pPr>
            <a:endParaRPr lang="x-none" altLang="pt-BR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pt-BR">
              <a:solidFill>
                <a:schemeClr val="bg1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pt-BR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2479675"/>
            <a:ext cx="5238115" cy="2856865"/>
          </a:xfrm>
          <a:prstGeom prst="rect">
            <a:avLst/>
          </a:prstGeom>
        </p:spPr>
      </p:pic>
      <p:pic>
        <p:nvPicPr>
          <p:cNvPr id="7" name="Picture 6" descr="Animation-Seve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2654935"/>
            <a:ext cx="3047365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Por que animar?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190" y="2092325"/>
            <a:ext cx="1171448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>
              <a:buNone/>
            </a:pPr>
            <a:r>
              <a:rPr lang="x-none" altLang="pt-BR" sz="4000">
                <a:solidFill>
                  <a:schemeClr val="bg1"/>
                </a:solidFill>
                <a:sym typeface="+mn-ea"/>
              </a:rPr>
              <a:t>Você pode mudar as propriedades que quiser!</a:t>
            </a:r>
            <a:endParaRPr lang="x-none" altLang="pt-BR" sz="40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8030" y="3014345"/>
            <a:ext cx="6983730" cy="436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Por que animar?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9910" y="2092325"/>
            <a:ext cx="1171448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 algn="ctr">
              <a:buNone/>
            </a:pPr>
            <a:r>
              <a:rPr lang="x-none" altLang="pt-BR" sz="7000">
                <a:solidFill>
                  <a:schemeClr val="bg1"/>
                </a:solidFill>
                <a:sym typeface="+mn-ea"/>
              </a:rPr>
              <a:t>QUANDO QUISER!</a:t>
            </a:r>
            <a:endParaRPr lang="x-none" altLang="pt-BR" sz="70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890" y="3304540"/>
            <a:ext cx="6718300" cy="440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22775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Regra @keyframes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985" y="1181735"/>
            <a:ext cx="1125601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pt-BR" sz="2000">
                <a:solidFill>
                  <a:schemeClr val="bg1"/>
                </a:solidFill>
              </a:rPr>
              <a:t>O que é o keyframe</a:t>
            </a:r>
            <a:endParaRPr lang="x-none" altLang="pt-BR" sz="200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pt-BR" sz="2000">
                <a:solidFill>
                  <a:schemeClr val="bg1"/>
                </a:solidFill>
              </a:rPr>
              <a:t>Ao especificar estilos CSS dentro da regra @keyframes, a animação vai mudar gradualmente a partir do estilo atual para o novo estilo em determinados momentos.</a:t>
            </a:r>
            <a:endParaRPr lang="x-none" altLang="pt-BR" sz="200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pt-BR" sz="2000">
                <a:solidFill>
                  <a:schemeClr val="bg1"/>
                </a:solidFill>
              </a:rPr>
              <a:t>Para se ter uma animação para o trabalho, você deve ligar a animação a um elemento.</a:t>
            </a:r>
            <a:endParaRPr lang="x-none" altLang="pt-BR" sz="2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954020"/>
            <a:ext cx="6852285" cy="2855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Animations- Propriedades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975" y="1763395"/>
            <a:ext cx="114141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charset="0"/>
              <a:buChar char="•"/>
            </a:pPr>
            <a:endParaRPr lang="x-none" altLang="pt-BR" sz="280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503555" y="1691640"/>
          <a:ext cx="11357610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965"/>
                <a:gridCol w="79546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Propriedade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Description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@keyframes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Defiine a regra da animação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</a:t>
                      </a:r>
                      <a:r>
                        <a:rPr lang="x-none"/>
                        <a:t>-name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o nome da regra informado pelo @keyframes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animation-delay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o tempo de retardo para iniicio da animação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animation-direction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o modo de execução da animação, normal, reverso ou cliclos alternados.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animation-duration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em quantos segundos ou miliseconds uma dura o ciclo da animação completa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t>animation-fill-mode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Specifies a style for the element when the animation is not playing (when it is finished, or when it has a delay)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animation-iteration-count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Especificar o número de vezes que a animação se repetirá .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animation-play-state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Epecificar se animação está rodando ou pausada.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animation-timing-function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</a:t>
                      </a:r>
                      <a:r>
                        <a:t>pecifi</a:t>
                      </a:r>
                      <a:r>
                        <a:rPr lang="x-none"/>
                        <a:t>car</a:t>
                      </a:r>
                      <a:r>
                        <a:t> </a:t>
                      </a:r>
                      <a:r>
                        <a:rPr lang="x-none"/>
                        <a:t>o tempo da curva da animação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@keyframes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Essa propriedade define a(s) propriedades CSS as quais será(ão) aplicada(s) a(s) transição(ões). Observe os exemplos a seguir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2152650"/>
            <a:ext cx="7162165" cy="191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5" y="4323080"/>
            <a:ext cx="3256915" cy="1695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5" y="4318635"/>
            <a:ext cx="305689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95" y="2087880"/>
            <a:ext cx="3079115" cy="135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Animation-name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Especifica o nome da regra informado pelo @keyframes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290" y="2844165"/>
            <a:ext cx="6066790" cy="100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1954530"/>
            <a:ext cx="4949190" cy="3386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Kingsoft Office WPP</Application>
  <PresentationFormat/>
  <Paragraphs>115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geltoncruz</cp:lastModifiedBy>
  <cp:revision>93</cp:revision>
  <dcterms:created xsi:type="dcterms:W3CDTF">2016-07-15T16:41:18Z</dcterms:created>
  <dcterms:modified xsi:type="dcterms:W3CDTF">2016-07-15T16:41:18Z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